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323" r:id="rId2"/>
    <p:sldId id="306" r:id="rId3"/>
    <p:sldId id="335" r:id="rId4"/>
    <p:sldId id="307" r:id="rId5"/>
    <p:sldId id="308" r:id="rId6"/>
    <p:sldId id="309" r:id="rId7"/>
    <p:sldId id="31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E3C33-FC6B-48AD-AB80-F6B72BFE6F66}" type="doc">
      <dgm:prSet loTypeId="urn:microsoft.com/office/officeart/2005/8/layout/pyramid3" loCatId="pyramid" qsTypeId="urn:microsoft.com/office/officeart/2005/8/quickstyle/simple1" qsCatId="simple" csTypeId="urn:microsoft.com/office/officeart/2005/8/colors/accent1_2" csCatId="accent1" phldr="1"/>
      <dgm:spPr/>
    </dgm:pt>
    <dgm:pt modelId="{1EB887F8-0B9E-4156-AB34-9BA029D75AB7}">
      <dgm:prSet phldrT="[Text]" custT="1"/>
      <dgm:spPr>
        <a:solidFill>
          <a:schemeClr val="accent2">
            <a:lumMod val="40000"/>
            <a:lumOff val="60000"/>
          </a:schemeClr>
        </a:solidFill>
      </dgm:spPr>
      <dgm:t>
        <a:bodyPr/>
        <a:lstStyle/>
        <a:p>
          <a:pPr rtl="1"/>
          <a:r>
            <a:rPr lang="ar-SA" sz="3200" b="1" dirty="0"/>
            <a:t>الصدر أو المقدمة</a:t>
          </a:r>
        </a:p>
      </dgm:t>
    </dgm:pt>
    <dgm:pt modelId="{C72EA5E1-2D95-4B0A-8D76-3175AD090067}" type="parTrans" cxnId="{AE33630B-D3B8-4E5F-A9E4-0223481E2060}">
      <dgm:prSet/>
      <dgm:spPr/>
      <dgm:t>
        <a:bodyPr/>
        <a:lstStyle/>
        <a:p>
          <a:pPr rtl="1"/>
          <a:endParaRPr lang="ar-SA"/>
        </a:p>
      </dgm:t>
    </dgm:pt>
    <dgm:pt modelId="{B711165E-8CC8-4B0F-874E-0AEA5611FEAD}" type="sibTrans" cxnId="{AE33630B-D3B8-4E5F-A9E4-0223481E2060}">
      <dgm:prSet/>
      <dgm:spPr/>
      <dgm:t>
        <a:bodyPr/>
        <a:lstStyle/>
        <a:p>
          <a:pPr rtl="1"/>
          <a:endParaRPr lang="ar-SA"/>
        </a:p>
      </dgm:t>
    </dgm:pt>
    <dgm:pt modelId="{09B48206-154F-49E7-8D5C-5EC466D96D7A}">
      <dgm:prSet phldrT="[Text]" custT="1"/>
      <dgm:spPr>
        <a:solidFill>
          <a:schemeClr val="accent2">
            <a:lumMod val="60000"/>
            <a:lumOff val="40000"/>
          </a:schemeClr>
        </a:solidFill>
      </dgm:spPr>
      <dgm:t>
        <a:bodyPr/>
        <a:lstStyle/>
        <a:p>
          <a:pPr rtl="1"/>
          <a:r>
            <a:rPr lang="ar-SA" sz="3200" b="1" dirty="0"/>
            <a:t>تفاصيل مهمة</a:t>
          </a:r>
        </a:p>
      </dgm:t>
    </dgm:pt>
    <dgm:pt modelId="{DF06124D-B434-445E-98E1-64BFCC629006}" type="parTrans" cxnId="{01F7894F-7AA9-4938-85F2-7B1ED3681AAB}">
      <dgm:prSet/>
      <dgm:spPr/>
      <dgm:t>
        <a:bodyPr/>
        <a:lstStyle/>
        <a:p>
          <a:pPr rtl="1"/>
          <a:endParaRPr lang="ar-SA"/>
        </a:p>
      </dgm:t>
    </dgm:pt>
    <dgm:pt modelId="{69D5FC01-F319-4E2B-9A9E-9761927185CF}" type="sibTrans" cxnId="{01F7894F-7AA9-4938-85F2-7B1ED3681AAB}">
      <dgm:prSet/>
      <dgm:spPr/>
      <dgm:t>
        <a:bodyPr/>
        <a:lstStyle/>
        <a:p>
          <a:pPr rtl="1"/>
          <a:endParaRPr lang="ar-SA"/>
        </a:p>
      </dgm:t>
    </dgm:pt>
    <dgm:pt modelId="{EA9CC861-F912-46BB-A846-FEEEDA0E3D89}">
      <dgm:prSet phldrT="[Text]" custT="1"/>
      <dgm:spPr>
        <a:solidFill>
          <a:schemeClr val="accent2">
            <a:lumMod val="75000"/>
          </a:schemeClr>
        </a:solidFill>
      </dgm:spPr>
      <dgm:t>
        <a:bodyPr/>
        <a:lstStyle/>
        <a:p>
          <a:pPr rtl="1"/>
          <a:r>
            <a:rPr lang="ar-SA" sz="2000" b="1" dirty="0"/>
            <a:t>تفاصيل</a:t>
          </a:r>
        </a:p>
        <a:p>
          <a:pPr rtl="1"/>
          <a:r>
            <a:rPr lang="ar-SA" sz="2000" b="1" dirty="0"/>
            <a:t> أقل أهمية</a:t>
          </a:r>
        </a:p>
      </dgm:t>
    </dgm:pt>
    <dgm:pt modelId="{1BB7C321-C9C4-4091-BFCE-3368EAFE6E51}" type="parTrans" cxnId="{EA449EE6-157E-4A08-B56D-09180BD55110}">
      <dgm:prSet/>
      <dgm:spPr/>
      <dgm:t>
        <a:bodyPr/>
        <a:lstStyle/>
        <a:p>
          <a:pPr rtl="1"/>
          <a:endParaRPr lang="ar-SA"/>
        </a:p>
      </dgm:t>
    </dgm:pt>
    <dgm:pt modelId="{F3EDDB5C-959A-4B8D-B76D-E9F3EBDC0C31}" type="sibTrans" cxnId="{EA449EE6-157E-4A08-B56D-09180BD55110}">
      <dgm:prSet/>
      <dgm:spPr/>
      <dgm:t>
        <a:bodyPr/>
        <a:lstStyle/>
        <a:p>
          <a:pPr rtl="1"/>
          <a:endParaRPr lang="ar-SA"/>
        </a:p>
      </dgm:t>
    </dgm:pt>
    <dgm:pt modelId="{61A59EB7-3426-4456-A97B-D7E6ADFB7EEC}" type="pres">
      <dgm:prSet presAssocID="{9D8E3C33-FC6B-48AD-AB80-F6B72BFE6F66}" presName="Name0" presStyleCnt="0">
        <dgm:presLayoutVars>
          <dgm:dir/>
          <dgm:animLvl val="lvl"/>
          <dgm:resizeHandles val="exact"/>
        </dgm:presLayoutVars>
      </dgm:prSet>
      <dgm:spPr/>
    </dgm:pt>
    <dgm:pt modelId="{BC1A8373-1F1D-4977-AADA-0BF8AE376619}" type="pres">
      <dgm:prSet presAssocID="{1EB887F8-0B9E-4156-AB34-9BA029D75AB7}" presName="Name8" presStyleCnt="0"/>
      <dgm:spPr/>
    </dgm:pt>
    <dgm:pt modelId="{F845B9C6-2DA4-4025-924C-9A1B969F8475}" type="pres">
      <dgm:prSet presAssocID="{1EB887F8-0B9E-4156-AB34-9BA029D75AB7}" presName="level" presStyleLbl="node1" presStyleIdx="0" presStyleCnt="3" custScaleY="50003" custLinFactNeighborY="-3257">
        <dgm:presLayoutVars>
          <dgm:chMax val="1"/>
          <dgm:bulletEnabled val="1"/>
        </dgm:presLayoutVars>
      </dgm:prSet>
      <dgm:spPr/>
      <dgm:t>
        <a:bodyPr/>
        <a:lstStyle/>
        <a:p>
          <a:endParaRPr lang="en-GB"/>
        </a:p>
      </dgm:t>
    </dgm:pt>
    <dgm:pt modelId="{ED3B25AC-5181-4A0A-97A3-C6EF03C32A96}" type="pres">
      <dgm:prSet presAssocID="{1EB887F8-0B9E-4156-AB34-9BA029D75AB7}" presName="levelTx" presStyleLbl="revTx" presStyleIdx="0" presStyleCnt="0">
        <dgm:presLayoutVars>
          <dgm:chMax val="1"/>
          <dgm:bulletEnabled val="1"/>
        </dgm:presLayoutVars>
      </dgm:prSet>
      <dgm:spPr/>
      <dgm:t>
        <a:bodyPr/>
        <a:lstStyle/>
        <a:p>
          <a:endParaRPr lang="en-GB"/>
        </a:p>
      </dgm:t>
    </dgm:pt>
    <dgm:pt modelId="{8FD6E87A-5D05-4822-BA8B-D7A5A929D6AA}" type="pres">
      <dgm:prSet presAssocID="{09B48206-154F-49E7-8D5C-5EC466D96D7A}" presName="Name8" presStyleCnt="0"/>
      <dgm:spPr/>
    </dgm:pt>
    <dgm:pt modelId="{A74640E7-CF1A-4CAC-9161-561CED7CB1E3}" type="pres">
      <dgm:prSet presAssocID="{09B48206-154F-49E7-8D5C-5EC466D96D7A}" presName="level" presStyleLbl="node1" presStyleIdx="1" presStyleCnt="3" custScaleX="101190">
        <dgm:presLayoutVars>
          <dgm:chMax val="1"/>
          <dgm:bulletEnabled val="1"/>
        </dgm:presLayoutVars>
      </dgm:prSet>
      <dgm:spPr/>
      <dgm:t>
        <a:bodyPr/>
        <a:lstStyle/>
        <a:p>
          <a:endParaRPr lang="en-GB"/>
        </a:p>
      </dgm:t>
    </dgm:pt>
    <dgm:pt modelId="{F752681A-1C4C-45F0-BD4F-F5FED1AE92E3}" type="pres">
      <dgm:prSet presAssocID="{09B48206-154F-49E7-8D5C-5EC466D96D7A}" presName="levelTx" presStyleLbl="revTx" presStyleIdx="0" presStyleCnt="0">
        <dgm:presLayoutVars>
          <dgm:chMax val="1"/>
          <dgm:bulletEnabled val="1"/>
        </dgm:presLayoutVars>
      </dgm:prSet>
      <dgm:spPr/>
      <dgm:t>
        <a:bodyPr/>
        <a:lstStyle/>
        <a:p>
          <a:endParaRPr lang="en-GB"/>
        </a:p>
      </dgm:t>
    </dgm:pt>
    <dgm:pt modelId="{0821DCF4-6174-41AF-AC59-1FCF26457AE0}" type="pres">
      <dgm:prSet presAssocID="{EA9CC861-F912-46BB-A846-FEEEDA0E3D89}" presName="Name8" presStyleCnt="0"/>
      <dgm:spPr/>
    </dgm:pt>
    <dgm:pt modelId="{84F9E9A2-973E-40B6-B641-AE9936D0E805}" type="pres">
      <dgm:prSet presAssocID="{EA9CC861-F912-46BB-A846-FEEEDA0E3D89}" presName="level" presStyleLbl="node1" presStyleIdx="2" presStyleCnt="3" custScaleX="104986">
        <dgm:presLayoutVars>
          <dgm:chMax val="1"/>
          <dgm:bulletEnabled val="1"/>
        </dgm:presLayoutVars>
      </dgm:prSet>
      <dgm:spPr/>
      <dgm:t>
        <a:bodyPr/>
        <a:lstStyle/>
        <a:p>
          <a:endParaRPr lang="en-GB"/>
        </a:p>
      </dgm:t>
    </dgm:pt>
    <dgm:pt modelId="{77F30F30-6771-4078-B174-9822CB0B1986}" type="pres">
      <dgm:prSet presAssocID="{EA9CC861-F912-46BB-A846-FEEEDA0E3D89}" presName="levelTx" presStyleLbl="revTx" presStyleIdx="0" presStyleCnt="0">
        <dgm:presLayoutVars>
          <dgm:chMax val="1"/>
          <dgm:bulletEnabled val="1"/>
        </dgm:presLayoutVars>
      </dgm:prSet>
      <dgm:spPr/>
      <dgm:t>
        <a:bodyPr/>
        <a:lstStyle/>
        <a:p>
          <a:endParaRPr lang="en-GB"/>
        </a:p>
      </dgm:t>
    </dgm:pt>
  </dgm:ptLst>
  <dgm:cxnLst>
    <dgm:cxn modelId="{680FB23F-146B-42E1-A35A-24421AF5012E}" type="presOf" srcId="{1EB887F8-0B9E-4156-AB34-9BA029D75AB7}" destId="{F845B9C6-2DA4-4025-924C-9A1B969F8475}" srcOrd="0" destOrd="0" presId="urn:microsoft.com/office/officeart/2005/8/layout/pyramid3"/>
    <dgm:cxn modelId="{D1CFFB19-4D4D-4D9D-A8D3-9D5F4BBDE278}" type="presOf" srcId="{1EB887F8-0B9E-4156-AB34-9BA029D75AB7}" destId="{ED3B25AC-5181-4A0A-97A3-C6EF03C32A96}" srcOrd="1" destOrd="0" presId="urn:microsoft.com/office/officeart/2005/8/layout/pyramid3"/>
    <dgm:cxn modelId="{AE33630B-D3B8-4E5F-A9E4-0223481E2060}" srcId="{9D8E3C33-FC6B-48AD-AB80-F6B72BFE6F66}" destId="{1EB887F8-0B9E-4156-AB34-9BA029D75AB7}" srcOrd="0" destOrd="0" parTransId="{C72EA5E1-2D95-4B0A-8D76-3175AD090067}" sibTransId="{B711165E-8CC8-4B0F-874E-0AEA5611FEAD}"/>
    <dgm:cxn modelId="{3C0E904D-067E-4920-945A-899C47DAAD24}" type="presOf" srcId="{EA9CC861-F912-46BB-A846-FEEEDA0E3D89}" destId="{84F9E9A2-973E-40B6-B641-AE9936D0E805}" srcOrd="0" destOrd="0" presId="urn:microsoft.com/office/officeart/2005/8/layout/pyramid3"/>
    <dgm:cxn modelId="{42F0A47C-A474-49D4-94CF-E730829FDB52}" type="presOf" srcId="{EA9CC861-F912-46BB-A846-FEEEDA0E3D89}" destId="{77F30F30-6771-4078-B174-9822CB0B1986}" srcOrd="1" destOrd="0" presId="urn:microsoft.com/office/officeart/2005/8/layout/pyramid3"/>
    <dgm:cxn modelId="{6CEAED03-9E7A-4847-A5D9-808B7DE62114}" type="presOf" srcId="{09B48206-154F-49E7-8D5C-5EC466D96D7A}" destId="{F752681A-1C4C-45F0-BD4F-F5FED1AE92E3}" srcOrd="1" destOrd="0" presId="urn:microsoft.com/office/officeart/2005/8/layout/pyramid3"/>
    <dgm:cxn modelId="{EA449EE6-157E-4A08-B56D-09180BD55110}" srcId="{9D8E3C33-FC6B-48AD-AB80-F6B72BFE6F66}" destId="{EA9CC861-F912-46BB-A846-FEEEDA0E3D89}" srcOrd="2" destOrd="0" parTransId="{1BB7C321-C9C4-4091-BFCE-3368EAFE6E51}" sibTransId="{F3EDDB5C-959A-4B8D-B76D-E9F3EBDC0C31}"/>
    <dgm:cxn modelId="{6AC421D4-E474-4701-A093-4F9E39BB5F70}" type="presOf" srcId="{9D8E3C33-FC6B-48AD-AB80-F6B72BFE6F66}" destId="{61A59EB7-3426-4456-A97B-D7E6ADFB7EEC}" srcOrd="0" destOrd="0" presId="urn:microsoft.com/office/officeart/2005/8/layout/pyramid3"/>
    <dgm:cxn modelId="{01F7894F-7AA9-4938-85F2-7B1ED3681AAB}" srcId="{9D8E3C33-FC6B-48AD-AB80-F6B72BFE6F66}" destId="{09B48206-154F-49E7-8D5C-5EC466D96D7A}" srcOrd="1" destOrd="0" parTransId="{DF06124D-B434-445E-98E1-64BFCC629006}" sibTransId="{69D5FC01-F319-4E2B-9A9E-9761927185CF}"/>
    <dgm:cxn modelId="{D66C8C26-5C01-4868-996C-BA6A5BC6251B}" type="presOf" srcId="{09B48206-154F-49E7-8D5C-5EC466D96D7A}" destId="{A74640E7-CF1A-4CAC-9161-561CED7CB1E3}" srcOrd="0" destOrd="0" presId="urn:microsoft.com/office/officeart/2005/8/layout/pyramid3"/>
    <dgm:cxn modelId="{D4E36028-26C3-4D1D-A0DC-D04086479E4E}" type="presParOf" srcId="{61A59EB7-3426-4456-A97B-D7E6ADFB7EEC}" destId="{BC1A8373-1F1D-4977-AADA-0BF8AE376619}" srcOrd="0" destOrd="0" presId="urn:microsoft.com/office/officeart/2005/8/layout/pyramid3"/>
    <dgm:cxn modelId="{6629C72E-20D4-41F6-AD63-7E52C59D2FA4}" type="presParOf" srcId="{BC1A8373-1F1D-4977-AADA-0BF8AE376619}" destId="{F845B9C6-2DA4-4025-924C-9A1B969F8475}" srcOrd="0" destOrd="0" presId="urn:microsoft.com/office/officeart/2005/8/layout/pyramid3"/>
    <dgm:cxn modelId="{CE4CFC8A-C656-4CA4-AFC0-525917E8F365}" type="presParOf" srcId="{BC1A8373-1F1D-4977-AADA-0BF8AE376619}" destId="{ED3B25AC-5181-4A0A-97A3-C6EF03C32A96}" srcOrd="1" destOrd="0" presId="urn:microsoft.com/office/officeart/2005/8/layout/pyramid3"/>
    <dgm:cxn modelId="{B95B5D39-40D2-4474-9855-C233CC0F3A7A}" type="presParOf" srcId="{61A59EB7-3426-4456-A97B-D7E6ADFB7EEC}" destId="{8FD6E87A-5D05-4822-BA8B-D7A5A929D6AA}" srcOrd="1" destOrd="0" presId="urn:microsoft.com/office/officeart/2005/8/layout/pyramid3"/>
    <dgm:cxn modelId="{CCBCFBB9-8AAC-4039-9D8B-D33B7DC6E2ED}" type="presParOf" srcId="{8FD6E87A-5D05-4822-BA8B-D7A5A929D6AA}" destId="{A74640E7-CF1A-4CAC-9161-561CED7CB1E3}" srcOrd="0" destOrd="0" presId="urn:microsoft.com/office/officeart/2005/8/layout/pyramid3"/>
    <dgm:cxn modelId="{60924CEE-8878-4F9A-A0FC-7BB28128B2AC}" type="presParOf" srcId="{8FD6E87A-5D05-4822-BA8B-D7A5A929D6AA}" destId="{F752681A-1C4C-45F0-BD4F-F5FED1AE92E3}" srcOrd="1" destOrd="0" presId="urn:microsoft.com/office/officeart/2005/8/layout/pyramid3"/>
    <dgm:cxn modelId="{3515959C-81E8-4672-9841-04EF09262BF7}" type="presParOf" srcId="{61A59EB7-3426-4456-A97B-D7E6ADFB7EEC}" destId="{0821DCF4-6174-41AF-AC59-1FCF26457AE0}" srcOrd="2" destOrd="0" presId="urn:microsoft.com/office/officeart/2005/8/layout/pyramid3"/>
    <dgm:cxn modelId="{D1A0EA25-95C9-4E09-BCFD-5292B76887A1}" type="presParOf" srcId="{0821DCF4-6174-41AF-AC59-1FCF26457AE0}" destId="{84F9E9A2-973E-40B6-B641-AE9936D0E805}" srcOrd="0" destOrd="0" presId="urn:microsoft.com/office/officeart/2005/8/layout/pyramid3"/>
    <dgm:cxn modelId="{10847B20-F7DD-4D37-9B67-71AB7B31B878}" type="presParOf" srcId="{0821DCF4-6174-41AF-AC59-1FCF26457AE0}" destId="{77F30F30-6771-4078-B174-9822CB0B198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5B9C6-2DA4-4025-924C-9A1B969F8475}">
      <dsp:nvSpPr>
        <dsp:cNvPr id="0" name=""/>
        <dsp:cNvSpPr/>
      </dsp:nvSpPr>
      <dsp:spPr>
        <a:xfrm rot="10800000">
          <a:off x="0" y="0"/>
          <a:ext cx="9125711" cy="1099599"/>
        </a:xfrm>
        <a:prstGeom prst="trapezoid">
          <a:avLst>
            <a:gd name="adj" fmla="val 82995"/>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a:t>الصدر أو المقدمة</a:t>
          </a:r>
        </a:p>
      </dsp:txBody>
      <dsp:txXfrm rot="-10800000">
        <a:off x="1596999" y="0"/>
        <a:ext cx="5931712" cy="1099599"/>
      </dsp:txXfrm>
    </dsp:sp>
    <dsp:sp modelId="{A74640E7-CF1A-4CAC-9161-561CED7CB1E3}">
      <dsp:nvSpPr>
        <dsp:cNvPr id="0" name=""/>
        <dsp:cNvSpPr/>
      </dsp:nvSpPr>
      <dsp:spPr>
        <a:xfrm rot="10800000">
          <a:off x="869177" y="1099599"/>
          <a:ext cx="7387357" cy="2199067"/>
        </a:xfrm>
        <a:prstGeom prst="trapezoid">
          <a:avLst>
            <a:gd name="adj" fmla="val 82995"/>
          </a:avLst>
        </a:prstGeom>
        <a:solidFill>
          <a:schemeClr val="accent2">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a:t>تفاصيل مهمة</a:t>
          </a:r>
        </a:p>
      </dsp:txBody>
      <dsp:txXfrm rot="-10800000">
        <a:off x="2161964" y="1099599"/>
        <a:ext cx="4801782" cy="2199067"/>
      </dsp:txXfrm>
    </dsp:sp>
    <dsp:sp modelId="{84F9E9A2-973E-40B6-B641-AE9936D0E805}">
      <dsp:nvSpPr>
        <dsp:cNvPr id="0" name=""/>
        <dsp:cNvSpPr/>
      </dsp:nvSpPr>
      <dsp:spPr>
        <a:xfrm rot="10800000">
          <a:off x="2646734" y="3298667"/>
          <a:ext cx="3832242" cy="2199067"/>
        </a:xfrm>
        <a:prstGeom prst="trapezoid">
          <a:avLst>
            <a:gd name="adj" fmla="val 82995"/>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b="1" kern="1200" dirty="0"/>
            <a:t>تفاصيل</a:t>
          </a:r>
        </a:p>
        <a:p>
          <a:pPr lvl="0" algn="ctr" defTabSz="889000" rtl="1">
            <a:lnSpc>
              <a:spcPct val="90000"/>
            </a:lnSpc>
            <a:spcBef>
              <a:spcPct val="0"/>
            </a:spcBef>
            <a:spcAft>
              <a:spcPct val="35000"/>
            </a:spcAft>
          </a:pPr>
          <a:r>
            <a:rPr lang="ar-SA" sz="2000" b="1" kern="1200" dirty="0"/>
            <a:t> أقل أهمية</a:t>
          </a:r>
        </a:p>
      </dsp:txBody>
      <dsp:txXfrm rot="-10800000">
        <a:off x="2646734" y="3298667"/>
        <a:ext cx="3832242" cy="219906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7C7001-D6B1-422C-A366-492583AD1854}" type="slidenum">
              <a:rPr lang="en-GB" smtClean="0"/>
              <a:t>4</a:t>
            </a:fld>
            <a:endParaRPr lang="en-GB"/>
          </a:p>
        </p:txBody>
      </p:sp>
    </p:spTree>
    <p:extLst>
      <p:ext uri="{BB962C8B-B14F-4D97-AF65-F5344CB8AC3E}">
        <p14:creationId xmlns:p14="http://schemas.microsoft.com/office/powerpoint/2010/main" val="163208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7C7001-D6B1-422C-A366-492583AD1854}" type="slidenum">
              <a:rPr lang="en-GB" smtClean="0"/>
              <a:t>5</a:t>
            </a:fld>
            <a:endParaRPr lang="en-GB"/>
          </a:p>
        </p:txBody>
      </p:sp>
    </p:spTree>
    <p:extLst>
      <p:ext uri="{BB962C8B-B14F-4D97-AF65-F5344CB8AC3E}">
        <p14:creationId xmlns:p14="http://schemas.microsoft.com/office/powerpoint/2010/main" val="371263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 xmlns:a16="http://schemas.microsoft.com/office/drawing/2014/main"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 xmlns:a16="http://schemas.microsoft.com/office/drawing/2014/main"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756" y="542049"/>
            <a:ext cx="8911687" cy="876444"/>
          </a:xfrm>
        </p:spPr>
        <p:txBody>
          <a:bodyPr>
            <a:normAutofit/>
          </a:bodyPr>
          <a:lstStyle/>
          <a:p>
            <a:pPr marL="342900" lvl="0" indent="-342900" algn="r">
              <a:lnSpc>
                <a:spcPct val="115000"/>
              </a:lnSpc>
              <a:spcBef>
                <a:spcPts val="1000"/>
              </a:spcBef>
            </a:pPr>
            <a:r>
              <a:rPr lang="ar-SA" b="1" dirty="0">
                <a:solidFill>
                  <a:srgbClr val="FF0000"/>
                </a:solidFill>
                <a:latin typeface="Times New Roman"/>
                <a:ea typeface="Times New Roman"/>
                <a:cs typeface="Simplified Arabic"/>
              </a:rPr>
              <a:t>القوالب الفنية لكتابة الخبر:</a:t>
            </a:r>
            <a:endParaRPr lang="en-GB" dirty="0">
              <a:solidFill>
                <a:srgbClr val="FF0000"/>
              </a:solidFill>
              <a:latin typeface="Times New Roman"/>
              <a:ea typeface="Times New Roman"/>
              <a:cs typeface="+mn-cs"/>
            </a:endParaRPr>
          </a:p>
        </p:txBody>
      </p:sp>
      <p:sp>
        <p:nvSpPr>
          <p:cNvPr id="3" name="Content Placeholder 2"/>
          <p:cNvSpPr>
            <a:spLocks noGrp="1"/>
          </p:cNvSpPr>
          <p:nvPr>
            <p:ph idx="1"/>
          </p:nvPr>
        </p:nvSpPr>
        <p:spPr>
          <a:xfrm>
            <a:off x="1371600" y="1359877"/>
            <a:ext cx="10133012" cy="4583723"/>
          </a:xfrm>
        </p:spPr>
        <p:txBody>
          <a:bodyPr>
            <a:noAutofit/>
          </a:bodyPr>
          <a:lstStyle/>
          <a:p>
            <a:pPr algn="justLow"/>
            <a:r>
              <a:rPr lang="ar-SA" sz="3200" b="1" dirty="0" smtClean="0">
                <a:latin typeface="Arial Rounded MT Bold" panose="020F0704030504030204" pitchFamily="34" charset="0"/>
                <a:ea typeface="Times New Roman"/>
                <a:cs typeface="Simplified Arabic"/>
              </a:rPr>
              <a:t>أولاً</a:t>
            </a:r>
            <a:r>
              <a:rPr lang="ar-SA" sz="3200" b="1" dirty="0">
                <a:latin typeface="Arial Rounded MT Bold" panose="020F0704030504030204" pitchFamily="34" charset="0"/>
                <a:ea typeface="Times New Roman"/>
                <a:cs typeface="Simplified Arabic"/>
              </a:rPr>
              <a:t>: قالب الهرم المقلوب : </a:t>
            </a:r>
            <a:r>
              <a:rPr lang="en-US" sz="3200" b="1" dirty="0">
                <a:latin typeface="Arial Rounded MT Bold" panose="020F0704030504030204" pitchFamily="34" charset="0"/>
                <a:ea typeface="Times New Roman"/>
                <a:cs typeface="Simplified Arabic"/>
              </a:rPr>
              <a:t>The inverted pyramid format</a:t>
            </a:r>
            <a:endParaRPr lang="en-GB" sz="3200" b="1" dirty="0">
              <a:latin typeface="Arial Rounded MT Bold" panose="020F0704030504030204" pitchFamily="34" charset="0"/>
              <a:ea typeface="Times New Roman"/>
            </a:endParaRPr>
          </a:p>
          <a:p>
            <a:pPr lvl="0" algn="justLow">
              <a:buClr>
                <a:srgbClr val="A53010"/>
              </a:buClr>
            </a:pPr>
            <a:r>
              <a:rPr lang="ar-SA" sz="3200" b="1" dirty="0">
                <a:solidFill>
                  <a:prstClr val="black">
                    <a:lumMod val="75000"/>
                    <a:lumOff val="25000"/>
                  </a:prstClr>
                </a:solidFill>
                <a:latin typeface="Arial Rounded MT Bold" panose="020F0704030504030204" pitchFamily="34" charset="0"/>
                <a:ea typeface="Times New Roman"/>
                <a:cs typeface="Simplified Arabic"/>
              </a:rPr>
              <a:t>تشيع فى كتابة الخبر ثلاثة قوالب فنية رئيسة هي:</a:t>
            </a:r>
            <a:endParaRPr lang="en-GB" sz="3200" b="1" dirty="0">
              <a:solidFill>
                <a:prstClr val="black">
                  <a:lumMod val="75000"/>
                  <a:lumOff val="25000"/>
                </a:prstClr>
              </a:solidFill>
              <a:latin typeface="Arial Rounded MT Bold" panose="020F0704030504030204" pitchFamily="34" charset="0"/>
              <a:ea typeface="Times New Roman"/>
            </a:endParaRPr>
          </a:p>
          <a:p>
            <a:pPr algn="justLow"/>
            <a:r>
              <a:rPr lang="ar-SA" sz="3200" b="1" dirty="0" smtClean="0">
                <a:latin typeface="Arial Rounded MT Bold" panose="020F0704030504030204" pitchFamily="34" charset="0"/>
                <a:ea typeface="Times New Roman"/>
                <a:cs typeface="Simplified Arabic"/>
              </a:rPr>
              <a:t>يقسم </a:t>
            </a:r>
            <a:r>
              <a:rPr lang="ar-SA" sz="3200" b="1" dirty="0">
                <a:latin typeface="Arial Rounded MT Bold" panose="020F0704030504030204" pitchFamily="34" charset="0"/>
                <a:ea typeface="Times New Roman"/>
                <a:cs typeface="Simplified Arabic"/>
              </a:rPr>
              <a:t>بناء الخبر فى هذا القالب إلى جزئين رئيسين هما:</a:t>
            </a:r>
            <a:endParaRPr lang="en-GB" sz="3200" b="1" dirty="0">
              <a:latin typeface="Arial Rounded MT Bold" panose="020F0704030504030204" pitchFamily="34" charset="0"/>
              <a:ea typeface="Times New Roman"/>
            </a:endParaRPr>
          </a:p>
          <a:p>
            <a:pPr algn="justLow"/>
            <a:r>
              <a:rPr lang="ar-SA" sz="3200" b="1" dirty="0">
                <a:latin typeface="Arial Rounded MT Bold" panose="020F0704030504030204" pitchFamily="34" charset="0"/>
                <a:ea typeface="Times New Roman"/>
                <a:cs typeface="Simplified Arabic"/>
              </a:rPr>
              <a:t>الصدر : ويمثل قمة الهرم ، والصدر الذى هو جسم الهرم حيث تلخص الفقرة الأولى كل شئ ، بينما فى الأشكال الأخرى تكتفى هذه الفقرة بتقديم الشخوص أو بالتركيز الشديد على بعض التفاصيل الغريبة، وفى هذا القالب تسرد الوقائع بترتيب يراعى الأهم فالمهم</a:t>
            </a:r>
            <a:r>
              <a:rPr lang="ar-SA" sz="3200" b="1" dirty="0" smtClean="0">
                <a:latin typeface="Arial Rounded MT Bold" panose="020F0704030504030204" pitchFamily="34" charset="0"/>
                <a:ea typeface="Times New Roman"/>
                <a:cs typeface="Simplified Arabic"/>
              </a:rPr>
              <a:t>.</a:t>
            </a:r>
            <a:endParaRPr lang="ar-SA" sz="3200" b="1" dirty="0">
              <a:latin typeface="Arial Rounded MT Bold" panose="020F0704030504030204" pitchFamily="34" charset="0"/>
              <a:ea typeface="Times New Roman"/>
              <a:cs typeface="Simplified Arabic"/>
            </a:endParaRPr>
          </a:p>
        </p:txBody>
      </p:sp>
    </p:spTree>
    <p:extLst>
      <p:ext uri="{BB962C8B-B14F-4D97-AF65-F5344CB8AC3E}">
        <p14:creationId xmlns:p14="http://schemas.microsoft.com/office/powerpoint/2010/main" val="360641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a:extLst>
              <a:ext uri="{FF2B5EF4-FFF2-40B4-BE49-F238E27FC236}">
                <a16:creationId xmlns:a16="http://schemas.microsoft.com/office/drawing/2014/main" xmlns="" id="{31840613-3329-4966-A24A-5FFE859F32A9}"/>
              </a:ext>
            </a:extLst>
          </p:cNvPr>
          <p:cNvGraphicFramePr/>
          <p:nvPr>
            <p:extLst>
              <p:ext uri="{D42A27DB-BD31-4B8C-83A1-F6EECF244321}">
                <p14:modId xmlns:p14="http://schemas.microsoft.com/office/powerpoint/2010/main" val="3752703588"/>
              </p:ext>
            </p:extLst>
          </p:nvPr>
        </p:nvGraphicFramePr>
        <p:xfrm>
          <a:off x="2399143" y="914040"/>
          <a:ext cx="9125712" cy="5497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966882" y="201706"/>
            <a:ext cx="4235823" cy="707886"/>
          </a:xfrm>
          <a:prstGeom prst="rect">
            <a:avLst/>
          </a:prstGeom>
          <a:noFill/>
        </p:spPr>
        <p:txBody>
          <a:bodyPr wrap="square" rtlCol="0">
            <a:spAutoFit/>
          </a:bodyPr>
          <a:lstStyle/>
          <a:p>
            <a:pPr algn="ctr"/>
            <a:r>
              <a:rPr lang="ar-EG" sz="4000" b="1" dirty="0" smtClean="0">
                <a:solidFill>
                  <a:srgbClr val="FF0000"/>
                </a:solidFill>
                <a:latin typeface="Times New Roman" panose="02020603050405020304" pitchFamily="18" charset="0"/>
                <a:cs typeface="Times New Roman" panose="02020603050405020304" pitchFamily="18" charset="0"/>
              </a:rPr>
              <a:t>قالب الهرم المقلوب</a:t>
            </a:r>
            <a:endParaRPr lang="en-GB"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97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033" y="647557"/>
            <a:ext cx="8911687" cy="899889"/>
          </a:xfrm>
        </p:spPr>
        <p:txBody>
          <a:bodyPr/>
          <a:lstStyle/>
          <a:p>
            <a:pPr algn="r"/>
            <a:r>
              <a:rPr lang="ar-EG" sz="4000" b="1" dirty="0" smtClean="0">
                <a:solidFill>
                  <a:srgbClr val="FF0000"/>
                </a:solidFill>
                <a:latin typeface="Times New Roman"/>
                <a:ea typeface="Times New Roman"/>
                <a:cs typeface="Simplified Arabic"/>
              </a:rPr>
              <a:t>تابع: ا</a:t>
            </a:r>
            <a:r>
              <a:rPr lang="ar-SA" sz="4000" b="1" dirty="0" smtClean="0">
                <a:solidFill>
                  <a:srgbClr val="FF0000"/>
                </a:solidFill>
                <a:latin typeface="Times New Roman"/>
                <a:ea typeface="Times New Roman"/>
                <a:cs typeface="Simplified Arabic"/>
              </a:rPr>
              <a:t>لقوالب </a:t>
            </a:r>
            <a:r>
              <a:rPr lang="ar-SA" sz="4000" b="1" dirty="0">
                <a:solidFill>
                  <a:srgbClr val="FF0000"/>
                </a:solidFill>
                <a:latin typeface="Times New Roman"/>
                <a:ea typeface="Times New Roman"/>
                <a:cs typeface="Simplified Arabic"/>
              </a:rPr>
              <a:t>الفنية لكتابة الخبر:</a:t>
            </a:r>
            <a:endParaRPr lang="en-GB" dirty="0"/>
          </a:p>
        </p:txBody>
      </p:sp>
      <p:sp>
        <p:nvSpPr>
          <p:cNvPr id="3" name="Content Placeholder 2"/>
          <p:cNvSpPr>
            <a:spLocks noGrp="1"/>
          </p:cNvSpPr>
          <p:nvPr>
            <p:ph idx="1"/>
          </p:nvPr>
        </p:nvSpPr>
        <p:spPr>
          <a:xfrm>
            <a:off x="1266092" y="1559168"/>
            <a:ext cx="10121289" cy="4818185"/>
          </a:xfrm>
        </p:spPr>
        <p:txBody>
          <a:bodyPr/>
          <a:lstStyle/>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en-GB" dirty="0"/>
          </a:p>
        </p:txBody>
      </p:sp>
      <p:sp>
        <p:nvSpPr>
          <p:cNvPr id="6" name="Rectangle 5"/>
          <p:cNvSpPr/>
          <p:nvPr/>
        </p:nvSpPr>
        <p:spPr>
          <a:xfrm>
            <a:off x="410306" y="-1795245"/>
            <a:ext cx="11160369" cy="10895290"/>
          </a:xfrm>
          <a:prstGeom prst="rect">
            <a:avLst/>
          </a:prstGeom>
        </p:spPr>
        <p:txBody>
          <a:bodyPr wrap="square">
            <a:spAutoFit/>
          </a:bodyPr>
          <a:lstStyle/>
          <a:p>
            <a:pPr algn="r">
              <a:lnSpc>
                <a:spcPct val="150000"/>
              </a:lnSpc>
            </a:pPr>
            <a:endParaRPr lang="ar-EG" sz="2800" b="1" dirty="0" smtClean="0">
              <a:latin typeface="Times New Roman"/>
              <a:ea typeface="Times New Roman"/>
              <a:cs typeface="Simplified Arabic"/>
            </a:endParaRPr>
          </a:p>
          <a:p>
            <a:pPr algn="r">
              <a:lnSpc>
                <a:spcPct val="150000"/>
              </a:lnSpc>
            </a:pPr>
            <a:endParaRPr lang="ar-EG" sz="2800" b="1" dirty="0" smtClean="0">
              <a:latin typeface="Times New Roman"/>
              <a:ea typeface="Times New Roman"/>
              <a:cs typeface="Simplified Arabic"/>
            </a:endParaRPr>
          </a:p>
          <a:p>
            <a:pPr algn="r">
              <a:lnSpc>
                <a:spcPct val="150000"/>
              </a:lnSpc>
            </a:pPr>
            <a:endParaRPr lang="ar-EG" sz="2800" b="1" dirty="0">
              <a:latin typeface="Times New Roman"/>
              <a:ea typeface="Times New Roman"/>
              <a:cs typeface="Simplified Arabic"/>
            </a:endParaRPr>
          </a:p>
          <a:p>
            <a:pPr algn="r">
              <a:lnSpc>
                <a:spcPct val="150000"/>
              </a:lnSpc>
            </a:pPr>
            <a:endParaRPr lang="en-GB" sz="2800" b="1" dirty="0">
              <a:latin typeface="Times New Roman"/>
              <a:ea typeface="Times New Roman"/>
              <a:cs typeface="Simplified Arabic"/>
            </a:endParaRPr>
          </a:p>
          <a:p>
            <a:pPr algn="r">
              <a:lnSpc>
                <a:spcPct val="150000"/>
              </a:lnSpc>
            </a:pPr>
            <a:endParaRPr lang="ar-EG" sz="2800" b="1" dirty="0" smtClean="0">
              <a:latin typeface="Times New Roman"/>
              <a:ea typeface="Times New Roman"/>
              <a:cs typeface="Simplified Arabic"/>
            </a:endParaRPr>
          </a:p>
          <a:p>
            <a:pPr algn="r">
              <a:lnSpc>
                <a:spcPct val="150000"/>
              </a:lnSpc>
            </a:pPr>
            <a:r>
              <a:rPr lang="ar-SA" sz="2800" b="1" dirty="0" smtClean="0">
                <a:latin typeface="Times New Roman"/>
                <a:ea typeface="Times New Roman"/>
                <a:cs typeface="Simplified Arabic"/>
              </a:rPr>
              <a:t>ويعد </a:t>
            </a:r>
            <a:r>
              <a:rPr lang="ar-SA" sz="2800" b="1" dirty="0">
                <a:latin typeface="Times New Roman"/>
                <a:ea typeface="Times New Roman"/>
                <a:cs typeface="Simplified Arabic"/>
              </a:rPr>
              <a:t>الهرم المقلوب من أقدم وأكثر أشكال الأخبار ملائمة وأعظمها نفعا فى التحرير وأقلها </a:t>
            </a:r>
            <a:r>
              <a:rPr lang="ar-SA" sz="2800" b="1" dirty="0" smtClean="0">
                <a:latin typeface="Times New Roman"/>
                <a:ea typeface="Times New Roman"/>
                <a:cs typeface="Simplified Arabic"/>
              </a:rPr>
              <a:t>ضررا، لذا فهو شائع ومطبق فى معظم الإذاعات ووكالات الأنباء </a:t>
            </a:r>
            <a:r>
              <a:rPr lang="ar-SA" sz="2800" b="1" dirty="0">
                <a:latin typeface="Times New Roman"/>
                <a:ea typeface="Times New Roman"/>
                <a:cs typeface="Simplified Arabic"/>
              </a:rPr>
              <a:t>التى تستخدم الأسلوب التلغرافى لتحقيق </a:t>
            </a:r>
            <a:r>
              <a:rPr lang="ar-SA" sz="2800" b="1" dirty="0" smtClean="0">
                <a:latin typeface="Times New Roman"/>
                <a:ea typeface="Times New Roman"/>
                <a:cs typeface="Simplified Arabic"/>
              </a:rPr>
              <a:t>السرعة </a:t>
            </a:r>
            <a:r>
              <a:rPr lang="ar-SA" sz="2800" b="1" dirty="0">
                <a:latin typeface="Times New Roman"/>
                <a:ea typeface="Times New Roman"/>
                <a:cs typeface="Simplified Arabic"/>
              </a:rPr>
              <a:t>والاختزال فى نقل المعلومات، ويكاد يكون هو الشكل الرئيس المستخدم فى كتابة الأخبار الإذاعية وذلك لتماشية مع مزايا هذه الوسيلة التى تتميز بمقدرتها الفورية على مواكبة الأحداث وملاحقة آخر تطوراتها فى وقت تتنافس فيه كل محطة إذاعية مع الأخرى لتحقيق السبق الاخبارى وذلك لمزاياه التى يمكن تلخيصها فيما يأتى</a:t>
            </a:r>
            <a:r>
              <a:rPr lang="ar-SA" sz="2800" dirty="0" smtClean="0">
                <a:latin typeface="Times New Roman"/>
                <a:ea typeface="Times New Roman"/>
                <a:cs typeface="Simplified Arabic"/>
              </a:rPr>
              <a:t>:-</a:t>
            </a:r>
            <a:endParaRPr lang="ar-EG" sz="2800" dirty="0" smtClean="0">
              <a:latin typeface="Times New Roman"/>
              <a:ea typeface="Times New Roman"/>
              <a:cs typeface="Simplified Arabic"/>
            </a:endParaRPr>
          </a:p>
          <a:p>
            <a:pPr>
              <a:lnSpc>
                <a:spcPct val="150000"/>
              </a:lnSpc>
            </a:pPr>
            <a:endParaRPr lang="ar-EG" sz="2800" dirty="0">
              <a:latin typeface="Times New Roman"/>
              <a:cs typeface="Simplified Arabic"/>
            </a:endParaRPr>
          </a:p>
          <a:p>
            <a:endParaRPr lang="ar-EG" dirty="0" smtClean="0">
              <a:latin typeface="Times New Roman"/>
              <a:cs typeface="Simplified Arabic"/>
            </a:endParaRPr>
          </a:p>
          <a:p>
            <a:endParaRPr lang="ar-EG" dirty="0">
              <a:latin typeface="Times New Roman"/>
              <a:cs typeface="Simplified Arabic"/>
            </a:endParaRPr>
          </a:p>
          <a:p>
            <a:endParaRPr lang="ar-EG" dirty="0" smtClean="0">
              <a:latin typeface="Times New Roman"/>
              <a:cs typeface="Simplified Arabic"/>
            </a:endParaRPr>
          </a:p>
          <a:p>
            <a:endParaRPr lang="ar-EG" dirty="0">
              <a:latin typeface="Times New Roman"/>
              <a:cs typeface="Simplified Arabic"/>
            </a:endParaRPr>
          </a:p>
          <a:p>
            <a:endParaRPr lang="ar-EG" dirty="0" smtClean="0">
              <a:latin typeface="Times New Roman"/>
              <a:cs typeface="Simplified Arabic"/>
            </a:endParaRPr>
          </a:p>
          <a:p>
            <a:endParaRPr lang="ar-EG" dirty="0">
              <a:latin typeface="Times New Roman"/>
              <a:cs typeface="Simplified Arabic"/>
            </a:endParaRPr>
          </a:p>
          <a:p>
            <a:endParaRPr lang="ar-EG" dirty="0" smtClean="0">
              <a:latin typeface="Times New Roman"/>
              <a:cs typeface="Simplified Arabic"/>
            </a:endParaRPr>
          </a:p>
          <a:p>
            <a:endParaRPr lang="ar-EG" dirty="0">
              <a:latin typeface="Times New Roman"/>
              <a:cs typeface="Simplified Arabic"/>
            </a:endParaRPr>
          </a:p>
          <a:p>
            <a:endParaRPr lang="ar-EG" dirty="0" smtClean="0">
              <a:latin typeface="Times New Roman"/>
              <a:cs typeface="Simplified Arabic"/>
            </a:endParaRPr>
          </a:p>
          <a:p>
            <a:endParaRPr lang="ar-EG" dirty="0">
              <a:latin typeface="Times New Roman"/>
              <a:cs typeface="Simplified Arabic"/>
            </a:endParaRPr>
          </a:p>
          <a:p>
            <a:endParaRPr lang="en-GB" dirty="0"/>
          </a:p>
        </p:txBody>
      </p:sp>
    </p:spTree>
    <p:extLst>
      <p:ext uri="{BB962C8B-B14F-4D97-AF65-F5344CB8AC3E}">
        <p14:creationId xmlns:p14="http://schemas.microsoft.com/office/powerpoint/2010/main" val="235093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725" y="120018"/>
            <a:ext cx="8911687" cy="677151"/>
          </a:xfrm>
        </p:spPr>
        <p:txBody>
          <a:bodyPr>
            <a:normAutofit/>
          </a:bodyPr>
          <a:lstStyle/>
          <a:p>
            <a:pPr algn="r"/>
            <a:r>
              <a:rPr lang="ar-EG" sz="3200" b="1" dirty="0">
                <a:solidFill>
                  <a:srgbClr val="FF0000"/>
                </a:solidFill>
                <a:latin typeface="Times New Roman"/>
                <a:ea typeface="Times New Roman"/>
                <a:cs typeface="Simplified Arabic"/>
              </a:rPr>
              <a:t>تابع: ا</a:t>
            </a:r>
            <a:r>
              <a:rPr lang="ar-SA" sz="3200" b="1" dirty="0">
                <a:solidFill>
                  <a:srgbClr val="FF0000"/>
                </a:solidFill>
                <a:latin typeface="Times New Roman"/>
                <a:ea typeface="Times New Roman"/>
                <a:cs typeface="Simplified Arabic"/>
              </a:rPr>
              <a:t>لقوالب الفنية لكتابة الخبر</a:t>
            </a:r>
            <a:endParaRPr lang="en-GB" sz="3200" dirty="0"/>
          </a:p>
        </p:txBody>
      </p:sp>
      <p:sp>
        <p:nvSpPr>
          <p:cNvPr id="3" name="Content Placeholder 2"/>
          <p:cNvSpPr>
            <a:spLocks noGrp="1"/>
          </p:cNvSpPr>
          <p:nvPr>
            <p:ph idx="1"/>
          </p:nvPr>
        </p:nvSpPr>
        <p:spPr>
          <a:xfrm>
            <a:off x="1148862" y="656491"/>
            <a:ext cx="10480430" cy="5392617"/>
          </a:xfrm>
        </p:spPr>
        <p:txBody>
          <a:bodyPr>
            <a:noAutofit/>
          </a:bodyPr>
          <a:lstStyle/>
          <a:p>
            <a:pPr lvl="0" algn="justLow">
              <a:lnSpc>
                <a:spcPct val="115000"/>
              </a:lnSpc>
              <a:buClr>
                <a:srgbClr val="A53010"/>
              </a:buClr>
            </a:pPr>
            <a:r>
              <a:rPr lang="ar-SA" sz="2400" b="1" dirty="0">
                <a:solidFill>
                  <a:prstClr val="black">
                    <a:lumMod val="75000"/>
                    <a:lumOff val="25000"/>
                  </a:prstClr>
                </a:solidFill>
                <a:latin typeface="Times New Roman"/>
                <a:ea typeface="Times New Roman"/>
                <a:cs typeface="Simplified Arabic"/>
              </a:rPr>
              <a:t>ان الاستماع إلى مقدمة الخبر بمفردها بإمكانها أن تقدم عرضاً موجزاً لأهم حقائق الخبر الجوهرية وبذلك تسهل للمستمع اتخاذ قرار متابعة التفاصيل داخل الخبر، أم التوقف عند المقدمة مثلما يسهل أسلوب الأهم فالمهم" عملية اختيار الوقائع وترتيبها بالنسبة للمحرر- وخاصة فيما يتعلق بالمقدمة، وبذلك يوفر هذا الاسلوب الجهد والوقت لاستخلاص النتائج بالنسبة للمستمع أو المحرر . </a:t>
            </a:r>
            <a:endParaRPr lang="en-GB" sz="2400" b="1" dirty="0">
              <a:solidFill>
                <a:prstClr val="black">
                  <a:lumMod val="75000"/>
                  <a:lumOff val="25000"/>
                </a:prstClr>
              </a:solidFill>
              <a:latin typeface="Times New Roman"/>
              <a:ea typeface="Times New Roman"/>
            </a:endParaRPr>
          </a:p>
          <a:p>
            <a:pPr lvl="0" algn="justLow">
              <a:lnSpc>
                <a:spcPct val="115000"/>
              </a:lnSpc>
              <a:buClr>
                <a:srgbClr val="A53010"/>
              </a:buClr>
            </a:pPr>
            <a:r>
              <a:rPr lang="ar-SA" sz="2400" b="1" dirty="0">
                <a:solidFill>
                  <a:prstClr val="black">
                    <a:lumMod val="75000"/>
                    <a:lumOff val="25000"/>
                  </a:prstClr>
                </a:solidFill>
                <a:latin typeface="Times New Roman"/>
                <a:ea typeface="Times New Roman"/>
                <a:cs typeface="Simplified Arabic"/>
              </a:rPr>
              <a:t>- إنه يعتمد على أسلوب الفقرة الكاملة وبذلك فإن كل فقرة من الخبر باستثناء الأولى يمكن فصلها عن الأخرى، وهذا ما يتيح الفرصة إلى المحررين والمذيعين عند تعرضهم لضغوط وقت النشرة الإخبارية لاقتطاع أي فقرة دون أن يخل ذلك بجوهر الخبر وإذاعة تفاصيل التطورات التى قد تصل فى اللحظة الأخيرة. </a:t>
            </a:r>
            <a:endParaRPr lang="en-GB" sz="2400" b="1" dirty="0">
              <a:solidFill>
                <a:prstClr val="black">
                  <a:lumMod val="75000"/>
                  <a:lumOff val="25000"/>
                </a:prstClr>
              </a:solidFill>
              <a:latin typeface="Times New Roman"/>
              <a:ea typeface="Times New Roman"/>
            </a:endParaRPr>
          </a:p>
          <a:p>
            <a:pPr lvl="0" algn="justLow">
              <a:lnSpc>
                <a:spcPct val="115000"/>
              </a:lnSpc>
              <a:buClr>
                <a:srgbClr val="A53010"/>
              </a:buClr>
            </a:pPr>
            <a:r>
              <a:rPr lang="ar-SA" sz="2400" b="1" dirty="0">
                <a:solidFill>
                  <a:prstClr val="black">
                    <a:lumMod val="75000"/>
                    <a:lumOff val="25000"/>
                  </a:prstClr>
                </a:solidFill>
                <a:latin typeface="Times New Roman"/>
                <a:ea typeface="Times New Roman"/>
                <a:cs typeface="Simplified Arabic"/>
              </a:rPr>
              <a:t>   إن البدء بذروة الخبر هو أسلوب يتميز بالإثارة وإبراز الفعل الدرامى الذى ينسجم مع الفضول الإنسانى، مما يتيح أكبر قدر من الإيحاء بالدلالة الإخبارية، ويمكن المستمع المتعجل أو الذى ليس لديه الوقت الكافى من الإحاطة بأبرز جوانب الخبر وبأهم ما فيه فى لحظات قصيرة. </a:t>
            </a:r>
            <a:endParaRPr lang="ar-EG" sz="2400" b="1" dirty="0" smtClean="0">
              <a:solidFill>
                <a:prstClr val="black">
                  <a:lumMod val="75000"/>
                  <a:lumOff val="25000"/>
                </a:prstClr>
              </a:solidFill>
              <a:latin typeface="Times New Roman"/>
              <a:ea typeface="Times New Roman"/>
              <a:cs typeface="Simplified Arabic"/>
            </a:endParaRPr>
          </a:p>
          <a:p>
            <a:pPr lvl="0" algn="justLow">
              <a:lnSpc>
                <a:spcPct val="115000"/>
              </a:lnSpc>
              <a:buClr>
                <a:srgbClr val="A53010"/>
              </a:buClr>
            </a:pPr>
            <a:endParaRPr lang="ar-EG" sz="2400" b="1" dirty="0">
              <a:solidFill>
                <a:prstClr val="black">
                  <a:lumMod val="75000"/>
                  <a:lumOff val="25000"/>
                </a:prstClr>
              </a:solidFill>
              <a:latin typeface="Times New Roman"/>
              <a:ea typeface="Times New Roman"/>
              <a:cs typeface="Simplified Arabic"/>
            </a:endParaRPr>
          </a:p>
          <a:p>
            <a:pPr marL="0" lvl="0" indent="0" algn="justLow">
              <a:lnSpc>
                <a:spcPct val="115000"/>
              </a:lnSpc>
              <a:buClr>
                <a:srgbClr val="A53010"/>
              </a:buClr>
              <a:buNone/>
            </a:pPr>
            <a:endParaRPr lang="en-GB" sz="2400" b="1" dirty="0">
              <a:solidFill>
                <a:prstClr val="black">
                  <a:lumMod val="75000"/>
                  <a:lumOff val="25000"/>
                </a:prstClr>
              </a:solidFill>
              <a:latin typeface="Times New Roman"/>
              <a:ea typeface="Times New Roman"/>
            </a:endParaRPr>
          </a:p>
        </p:txBody>
      </p:sp>
    </p:spTree>
    <p:extLst>
      <p:ext uri="{BB962C8B-B14F-4D97-AF65-F5344CB8AC3E}">
        <p14:creationId xmlns:p14="http://schemas.microsoft.com/office/powerpoint/2010/main" val="1199210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4801"/>
            <a:ext cx="8911687" cy="609600"/>
          </a:xfrm>
        </p:spPr>
        <p:txBody>
          <a:bodyPr>
            <a:normAutofit/>
          </a:bodyPr>
          <a:lstStyle/>
          <a:p>
            <a:pPr algn="r"/>
            <a:r>
              <a:rPr lang="ar-EG" sz="3200" b="1" dirty="0">
                <a:solidFill>
                  <a:srgbClr val="FF0000"/>
                </a:solidFill>
                <a:latin typeface="Times New Roman"/>
                <a:ea typeface="Times New Roman"/>
                <a:cs typeface="Simplified Arabic"/>
              </a:rPr>
              <a:t>تابع: ا</a:t>
            </a:r>
            <a:r>
              <a:rPr lang="ar-SA" sz="3200" b="1" dirty="0">
                <a:solidFill>
                  <a:srgbClr val="FF0000"/>
                </a:solidFill>
                <a:latin typeface="Times New Roman"/>
                <a:ea typeface="Times New Roman"/>
                <a:cs typeface="Simplified Arabic"/>
              </a:rPr>
              <a:t>لقوالب الفنية لكتابة الخبر</a:t>
            </a:r>
            <a:endParaRPr lang="en-GB" sz="3200" dirty="0"/>
          </a:p>
        </p:txBody>
      </p:sp>
      <p:sp>
        <p:nvSpPr>
          <p:cNvPr id="3" name="Content Placeholder 2"/>
          <p:cNvSpPr>
            <a:spLocks noGrp="1"/>
          </p:cNvSpPr>
          <p:nvPr>
            <p:ph idx="1"/>
          </p:nvPr>
        </p:nvSpPr>
        <p:spPr>
          <a:xfrm>
            <a:off x="715108" y="937846"/>
            <a:ext cx="11324492" cy="5685692"/>
          </a:xfrm>
        </p:spPr>
        <p:txBody>
          <a:bodyPr>
            <a:normAutofit/>
          </a:bodyPr>
          <a:lstStyle/>
          <a:p>
            <a:pPr algn="justLow">
              <a:lnSpc>
                <a:spcPct val="115000"/>
              </a:lnSpc>
            </a:pPr>
            <a:r>
              <a:rPr lang="ar-SA" sz="2800" b="1" dirty="0" smtClean="0">
                <a:solidFill>
                  <a:srgbClr val="00B0F0"/>
                </a:solidFill>
                <a:latin typeface="Times New Roman"/>
                <a:ea typeface="Times New Roman"/>
                <a:cs typeface="Simplified Arabic"/>
              </a:rPr>
              <a:t>ثانياً قالب الهرم المعتدل: </a:t>
            </a:r>
            <a:r>
              <a:rPr lang="en-US" sz="2800" b="1" dirty="0" smtClean="0">
                <a:latin typeface="Simplified Arabic"/>
                <a:ea typeface="Times New Roman"/>
              </a:rPr>
              <a:t>The moderate pyramid format </a:t>
            </a:r>
            <a:endParaRPr lang="en-GB" sz="2800" b="1" dirty="0" smtClean="0">
              <a:latin typeface="Times New Roman"/>
              <a:ea typeface="Times New Roman"/>
            </a:endParaRPr>
          </a:p>
          <a:p>
            <a:pPr algn="justLow">
              <a:lnSpc>
                <a:spcPct val="115000"/>
              </a:lnSpc>
            </a:pPr>
            <a:r>
              <a:rPr lang="ar-SA" sz="2800" b="1" dirty="0" smtClean="0">
                <a:latin typeface="Times New Roman"/>
                <a:ea typeface="Times New Roman"/>
                <a:cs typeface="Simplified Arabic"/>
              </a:rPr>
              <a:t>   </a:t>
            </a:r>
            <a:r>
              <a:rPr lang="ar-SA" sz="2800" b="1" dirty="0">
                <a:latin typeface="Times New Roman"/>
                <a:ea typeface="Times New Roman"/>
                <a:cs typeface="Simplified Arabic"/>
              </a:rPr>
              <a:t>على الرغم من كثرة استخدام القالب الأول فى كتابة الأخبار الإذاعية إلا أنه ليس شرطاً ملزماً فى جميع الأحوال ، فهناك أكثر من أسلوب يمكن للمحرر أن يتبعه لجذب انتباه المستمع أو المشاهد نحو الخبر، وهذا فى حد ذاته فن يختص به محرر دون آخر تبعا لأسلوبه وتقديره لنمط القالب الذى يصلح لكتابه خبره ، ومن تلك القوالب : قالب الهرم المعتدل الذى يقوم على أساس التدرج من المهم إلى الأهم.</a:t>
            </a:r>
            <a:endParaRPr lang="en-GB" sz="2800" b="1" dirty="0">
              <a:latin typeface="Times New Roman"/>
              <a:ea typeface="Times New Roman"/>
            </a:endParaRPr>
          </a:p>
          <a:p>
            <a:r>
              <a:rPr lang="ar-SA" sz="2800" b="1" dirty="0">
                <a:latin typeface="Times New Roman"/>
                <a:ea typeface="Times New Roman"/>
                <a:cs typeface="Simplified Arabic"/>
              </a:rPr>
              <a:t> وقالب الهرم المعتدل أكثر ما يصلح لكتابة الأحداث والقصص الإنسانية والحوادث والقضايا، لذلك يشبه بناء الخبر فى هذا الأسلوب البناء القصصى الأدبى الذى يراعى التسلسل الزمنى لتفاصيل الحدث، على عكس ما يجرى فى الهرم المقلوب من تقديم للترتيب المنطقى الذى يعتمد على عناصر الأهيمة فى الخبر، لذلك فإن لهذا القالب تسمية أخرى هي قالب "التتابع الزمنى". </a:t>
            </a:r>
            <a:endParaRPr lang="ar-EG" sz="2800" b="1" dirty="0" smtClean="0">
              <a:latin typeface="Times New Roman"/>
              <a:ea typeface="Times New Roman"/>
              <a:cs typeface="Simplified Arabic"/>
            </a:endParaRPr>
          </a:p>
          <a:p>
            <a:endParaRPr lang="ar-SA" sz="2800" b="1" dirty="0">
              <a:latin typeface="Times New Roman"/>
              <a:ea typeface="Times New Roman"/>
              <a:cs typeface="Simplified Arabic"/>
            </a:endParaRPr>
          </a:p>
        </p:txBody>
      </p:sp>
    </p:spTree>
    <p:extLst>
      <p:ext uri="{BB962C8B-B14F-4D97-AF65-F5344CB8AC3E}">
        <p14:creationId xmlns:p14="http://schemas.microsoft.com/office/powerpoint/2010/main" val="1089235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0700"/>
            <a:ext cx="8911687" cy="677152"/>
          </a:xfrm>
        </p:spPr>
        <p:txBody>
          <a:bodyPr>
            <a:normAutofit/>
          </a:bodyPr>
          <a:lstStyle/>
          <a:p>
            <a:pPr algn="r"/>
            <a:r>
              <a:rPr lang="ar-EG" sz="3200" b="1" dirty="0">
                <a:solidFill>
                  <a:srgbClr val="FF0000"/>
                </a:solidFill>
                <a:latin typeface="Times New Roman"/>
                <a:ea typeface="Times New Roman"/>
                <a:cs typeface="Simplified Arabic"/>
              </a:rPr>
              <a:t>تابع: ا</a:t>
            </a:r>
            <a:r>
              <a:rPr lang="ar-SA" sz="3200" b="1" dirty="0">
                <a:solidFill>
                  <a:srgbClr val="FF0000"/>
                </a:solidFill>
                <a:latin typeface="Times New Roman"/>
                <a:ea typeface="Times New Roman"/>
                <a:cs typeface="Simplified Arabic"/>
              </a:rPr>
              <a:t>لقوالب الفنية لكتابة الخبر</a:t>
            </a:r>
            <a:endParaRPr lang="en-GB" sz="3200" dirty="0"/>
          </a:p>
        </p:txBody>
      </p:sp>
      <p:sp>
        <p:nvSpPr>
          <p:cNvPr id="3" name="Content Placeholder 2"/>
          <p:cNvSpPr>
            <a:spLocks noGrp="1"/>
          </p:cNvSpPr>
          <p:nvPr>
            <p:ph idx="1"/>
          </p:nvPr>
        </p:nvSpPr>
        <p:spPr>
          <a:xfrm>
            <a:off x="619736" y="1007496"/>
            <a:ext cx="11267464" cy="5110915"/>
          </a:xfrm>
        </p:spPr>
        <p:txBody>
          <a:bodyPr>
            <a:normAutofit/>
          </a:bodyPr>
          <a:lstStyle/>
          <a:p>
            <a:pPr algn="justLow">
              <a:lnSpc>
                <a:spcPct val="150000"/>
              </a:lnSpc>
            </a:pPr>
            <a:r>
              <a:rPr lang="ar-SA" sz="2000" b="1" dirty="0">
                <a:solidFill>
                  <a:srgbClr val="00B0F0"/>
                </a:solidFill>
                <a:latin typeface="Times New Roman" panose="02020603050405020304" pitchFamily="18" charset="0"/>
                <a:ea typeface="Times New Roman"/>
                <a:cs typeface="Times New Roman" panose="02020603050405020304" pitchFamily="18" charset="0"/>
              </a:rPr>
              <a:t>ثالثاً: قالب الهرم المقلوب المتدرج :</a:t>
            </a:r>
            <a:endParaRPr lang="en-GB" sz="2000" b="1" dirty="0">
              <a:solidFill>
                <a:srgbClr val="00B0F0"/>
              </a:solidFill>
              <a:latin typeface="Times New Roman" panose="02020603050405020304" pitchFamily="18" charset="0"/>
              <a:ea typeface="Times New Roman"/>
              <a:cs typeface="Times New Roman" panose="02020603050405020304" pitchFamily="18" charset="0"/>
            </a:endParaRPr>
          </a:p>
          <a:p>
            <a:pPr algn="justLow">
              <a:lnSpc>
                <a:spcPct val="150000"/>
              </a:lnSpc>
            </a:pPr>
            <a:r>
              <a:rPr lang="ar-SA" sz="2000" b="1" dirty="0">
                <a:latin typeface="Times New Roman" panose="02020603050405020304" pitchFamily="18" charset="0"/>
                <a:ea typeface="Times New Roman"/>
                <a:cs typeface="Times New Roman" panose="02020603050405020304" pitchFamily="18" charset="0"/>
              </a:rPr>
              <a:t>   وهو كسابقه يستخدم فى صياغة الأخبار التى لا تركز على وقائع حديثة عكس الحال بالنسبة للهرم المقلوب الذى يتناسب الأحداث والوقائع الساخنة وإنما بعد الإجابة عن أداة الاستفهام "ماذا" تأتى التفصيلات المعلوماتية وليست الحديثة المختلفة.</a:t>
            </a:r>
            <a:endParaRPr lang="en-GB" sz="2000" b="1" dirty="0">
              <a:latin typeface="Times New Roman" panose="02020603050405020304" pitchFamily="18" charset="0"/>
              <a:ea typeface="Times New Roman"/>
              <a:cs typeface="Times New Roman" panose="02020603050405020304" pitchFamily="18" charset="0"/>
            </a:endParaRPr>
          </a:p>
          <a:p>
            <a:pPr algn="justLow">
              <a:lnSpc>
                <a:spcPct val="150000"/>
              </a:lnSpc>
            </a:pPr>
            <a:r>
              <a:rPr lang="ar-SA" sz="2000" b="1" dirty="0">
                <a:latin typeface="Times New Roman" panose="02020603050405020304" pitchFamily="18" charset="0"/>
                <a:ea typeface="Times New Roman"/>
                <a:cs typeface="Times New Roman" panose="02020603050405020304" pitchFamily="18" charset="0"/>
              </a:rPr>
              <a:t>   لذلك فهذا القالب يكون أكثر ملائمة لصياغة الأخبار عن الأحاديث السياسية والخطب والمؤتمرات والتصريحات وغيرها من المواد.</a:t>
            </a:r>
            <a:endParaRPr lang="en-GB" sz="2000" b="1" dirty="0">
              <a:latin typeface="Times New Roman" panose="02020603050405020304" pitchFamily="18" charset="0"/>
              <a:ea typeface="Times New Roman"/>
              <a:cs typeface="Times New Roman" panose="02020603050405020304" pitchFamily="18" charset="0"/>
            </a:endParaRPr>
          </a:p>
          <a:p>
            <a:pPr algn="justLow">
              <a:lnSpc>
                <a:spcPct val="150000"/>
              </a:lnSpc>
            </a:pPr>
            <a:r>
              <a:rPr lang="ar-SA" sz="2000" b="1" dirty="0">
                <a:latin typeface="Times New Roman" panose="02020603050405020304" pitchFamily="18" charset="0"/>
                <a:ea typeface="Times New Roman"/>
                <a:cs typeface="Times New Roman" panose="02020603050405020304" pitchFamily="18" charset="0"/>
              </a:rPr>
              <a:t>   ويمكن استخدام هذا القالب لكتابة الأخبار البسيطة والمركبة ، ويسلك فى كتابته شكل المستطيلات المتدرجة على شكل هرم مقلوب، بحيث يكون للخبر مقدمة تتضمن أهم تصريح فى الخبر، ثم يأتى بعدها جسم الخبر فى شكل فقرات متعددة تمثلها مستطيلات كبيرة وصغيرة تمثل الأولى الكلام المنقول بنصه، وتمثل الثانية ملخص هذا الكلام وشرحه. </a:t>
            </a:r>
            <a:endParaRPr lang="en-GB" sz="2000" b="1" dirty="0">
              <a:latin typeface="Times New Roman" panose="02020603050405020304" pitchFamily="18" charset="0"/>
              <a:ea typeface="Times New Roman"/>
              <a:cs typeface="Times New Roman" panose="02020603050405020304" pitchFamily="18" charset="0"/>
            </a:endParaRPr>
          </a:p>
          <a:p>
            <a:pPr algn="justLow">
              <a:lnSpc>
                <a:spcPct val="150000"/>
              </a:lnSpc>
            </a:pPr>
            <a:r>
              <a:rPr lang="ar-SA" sz="2000" b="1" dirty="0">
                <a:latin typeface="Times New Roman" panose="02020603050405020304" pitchFamily="18" charset="0"/>
                <a:ea typeface="Times New Roman"/>
                <a:cs typeface="Times New Roman" panose="02020603050405020304" pitchFamily="18" charset="0"/>
              </a:rPr>
              <a:t>    وفى هذا التقطيع يستقل كل جزء من الفقرات أو المستطيلات بفكرة من الأفكار المتصلة بالموضوع، ويراعى فى تقديم هذه الفقرات أيضاً قاعدة الأهمية </a:t>
            </a:r>
            <a:r>
              <a:rPr lang="ar-SA" sz="2000" b="1" dirty="0" smtClean="0">
                <a:latin typeface="Times New Roman" panose="02020603050405020304" pitchFamily="18" charset="0"/>
                <a:ea typeface="Times New Roman"/>
                <a:cs typeface="Times New Roman" panose="02020603050405020304" pitchFamily="18" charset="0"/>
              </a:rPr>
              <a:t>المتناق</a:t>
            </a:r>
            <a:r>
              <a:rPr lang="ar-EG" sz="2000" b="1" dirty="0" smtClean="0">
                <a:latin typeface="Times New Roman" panose="02020603050405020304" pitchFamily="18" charset="0"/>
                <a:ea typeface="Times New Roman"/>
                <a:cs typeface="Times New Roman" panose="02020603050405020304" pitchFamily="18" charset="0"/>
              </a:rPr>
              <a:t>ص</a:t>
            </a:r>
            <a:r>
              <a:rPr lang="ar-SA" sz="2000" b="1" dirty="0" smtClean="0">
                <a:latin typeface="Times New Roman" panose="02020603050405020304" pitchFamily="18" charset="0"/>
                <a:ea typeface="Times New Roman"/>
                <a:cs typeface="Times New Roman" panose="02020603050405020304" pitchFamily="18" charset="0"/>
              </a:rPr>
              <a:t>ة </a:t>
            </a:r>
            <a:r>
              <a:rPr lang="ar-SA" sz="2000" b="1" dirty="0">
                <a:latin typeface="Times New Roman" panose="02020603050405020304" pitchFamily="18" charset="0"/>
                <a:ea typeface="Times New Roman"/>
                <a:cs typeface="Times New Roman" panose="02020603050405020304" pitchFamily="18" charset="0"/>
              </a:rPr>
              <a:t>التى تم شرحها فى بناء الهرم المقلوب.</a:t>
            </a:r>
            <a:endParaRPr lang="en-GB" sz="20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2420767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TotalTime>
  <Words>679</Words>
  <Application>Microsoft Office PowerPoint</Application>
  <PresentationFormat>Custom</PresentationFormat>
  <Paragraphs>56</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PowerPoint Presentation</vt:lpstr>
      <vt:lpstr>القوالب الفنية لكتابة الخبر:</vt:lpstr>
      <vt:lpstr>PowerPoint Presentation</vt:lpstr>
      <vt:lpstr>تابع: القوالب الفنية لكتابة الخبر:</vt:lpstr>
      <vt:lpstr>تابع: القوالب الفنية لكتابة الخبر</vt:lpstr>
      <vt:lpstr>تابع: القوالب الفنية لكتابة الخبر</vt:lpstr>
      <vt:lpstr>تابع: القوالب الفنية لكتابة الخبر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99</cp:revision>
  <dcterms:created xsi:type="dcterms:W3CDTF">2020-03-16T06:37:39Z</dcterms:created>
  <dcterms:modified xsi:type="dcterms:W3CDTF">2020-03-20T15:03:21Z</dcterms:modified>
</cp:coreProperties>
</file>